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A592102-4AD1-4EEC-980E-ABE046764D40}">
          <p14:sldIdLst>
            <p14:sldId id="256"/>
          </p14:sldIdLst>
        </p14:section>
        <p14:section name="Untitled Section" id="{54F09B70-57CC-4A11-9B64-24774C1B5648}">
          <p14:sldIdLst>
            <p14:sldId id="257"/>
            <p14:sldId id="259"/>
            <p14:sldId id="260"/>
            <p14:sldId id="25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gi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0E4F0-891C-465D-BD2F-5E4819BC18CD}" type="datetimeFigureOut">
              <a:rPr lang="en-CA" smtClean="0"/>
              <a:t>2024-05-20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37EAC0-07BA-4451-9064-80204D5448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762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Introduce yourself, don’t be nameless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7EAC0-07BA-4451-9064-80204D54486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7697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Keep this bit short, focus efforts on following slides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7EAC0-07BA-4451-9064-80204D544864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3213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CA" dirty="0"/>
              <a:t>Give examples: Reagan, Bush, increasing divined since 9/11,, </a:t>
            </a:r>
            <a:r>
              <a:rPr lang="en-CA" dirty="0" err="1"/>
              <a:t>Puloski</a:t>
            </a:r>
            <a:r>
              <a:rPr lang="en-CA" dirty="0"/>
              <a:t> rip</a:t>
            </a:r>
          </a:p>
          <a:p>
            <a:pPr marL="228600" indent="-228600">
              <a:buAutoNum type="arabicPeriod"/>
            </a:pPr>
            <a:r>
              <a:rPr lang="en-CA" dirty="0"/>
              <a:t>Talk about online discourse</a:t>
            </a:r>
          </a:p>
          <a:p>
            <a:pPr marL="228600" indent="-228600">
              <a:buAutoNum type="arabicPeriod"/>
            </a:pPr>
            <a:r>
              <a:rPr lang="en-CA" dirty="0"/>
              <a:t>Hearken back to civil war and late Republic Rome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7EAC0-07BA-4451-9064-80204D544864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8206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1, Echo effect superpower effect</a:t>
            </a:r>
          </a:p>
          <a:p>
            <a:r>
              <a:rPr lang="en-CA" dirty="0"/>
              <a:t>2, increased smear tactics today</a:t>
            </a:r>
          </a:p>
          <a:p>
            <a:r>
              <a:rPr lang="en-CA" dirty="0"/>
              <a:t>3, Trump Trade War</a:t>
            </a:r>
          </a:p>
          <a:p>
            <a:r>
              <a:rPr lang="en-CA" dirty="0"/>
              <a:t>4, remind people how bad it is down south</a:t>
            </a:r>
          </a:p>
          <a:p>
            <a:r>
              <a:rPr lang="en-CA" dirty="0"/>
              <a:t>5, elaborate on civil war, both sides claiming obligations, spillovers, refugees and flareups, what if we choose wrong side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7EAC0-07BA-4451-9064-80204D544864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96164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Chart 1 note the radicalized attitude over time. Compare to pre-civil war and comparatively fewer hot button issues</a:t>
            </a:r>
          </a:p>
          <a:p>
            <a:r>
              <a:rPr lang="en-CA" dirty="0"/>
              <a:t>Chart 2 Note the massive swing from 2004-2014 as opposed to 94-04. remind that it’s 2024 now and what that chart might look like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37EAC0-07BA-4451-9064-80204D544864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06404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>
            <a:normAutofit/>
          </a:bodyPr>
          <a:lstStyle>
            <a:lvl1pPr algn="l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85BD5F7E-FDA1-4A06-B97F-2922818C4F66}" type="datetime1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707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F20A0-0F47-4EA1-8CA8-290732CC773D}" type="datetime1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52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31520"/>
            <a:ext cx="2628900" cy="53780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31520"/>
            <a:ext cx="7734300" cy="53780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BF6CF-191A-4FD6-9A72-FA602E94C073}" type="datetime1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85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6BE7F6-0519-437C-8D8F-D69DC5539C05}" type="datetime1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108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CEFB5-0276-4B49-8519-EB8AB86F40BD}" type="datetime1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131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95847"/>
            <a:ext cx="5181600" cy="3981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55F18-B98D-4F5D-A76E-217FB7180420}" type="datetime1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41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49131"/>
            <a:ext cx="5157787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10625"/>
            <a:ext cx="5157787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149131"/>
            <a:ext cx="5183188" cy="693696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10625"/>
            <a:ext cx="5183188" cy="310056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96B4B-72F0-4F50-8DCF-784E0FB2B81F}" type="datetime1">
              <a:rPr lang="en-US" smtClean="0"/>
              <a:t>5/20/2024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81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3152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F65B7-7091-416D-925A-FA4AC3EE84AB}" type="datetime1">
              <a:rPr lang="en-US" smtClean="0"/>
              <a:t>5/20/2024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96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474E6-3E43-4E69-BC63-BFDCA8BCC35B}" type="datetime1">
              <a:rPr lang="en-US" smtClean="0"/>
              <a:t>5/20/2024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32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6326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31521"/>
            <a:ext cx="6172200" cy="512953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6EE8B-CA51-4FE8-8BDE-72A1B686138C}" type="datetime1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54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31520"/>
            <a:ext cx="3932237" cy="2341564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7257"/>
            <a:ext cx="6172200" cy="517379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CD46D-A8BE-41E7-84AF-D37839AF7DF2}" type="datetime1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38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293296F-4C3A-4530-98F5-F83646ACE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89" y="0"/>
            <a:ext cx="12192000" cy="685799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72" y="-1"/>
            <a:ext cx="12192000" cy="6857996"/>
            <a:chOff x="572" y="-1"/>
            <a:chExt cx="12192000" cy="6857996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</a:extLst>
            </p:cNvPr>
            <p:cNvCxnSpPr>
              <a:cxnSpLocks/>
            </p:cNvCxnSpPr>
            <p:nvPr/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</a:extLst>
            </p:cNvPr>
            <p:cNvCxnSpPr>
              <a:cxnSpLocks/>
            </p:cNvCxnSpPr>
            <p:nvPr/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</a:extLst>
            </p:cNvPr>
            <p:cNvSpPr/>
            <p:nvPr/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</a:extLst>
            </p:cNvPr>
            <p:cNvSpPr/>
            <p:nvPr/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732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89408"/>
            <a:ext cx="10515600" cy="3821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50FE3BCC-B335-4FED-96E7-986062C0713C}" type="datetime1">
              <a:rPr lang="en-US" smtClean="0"/>
              <a:t>5/20/2024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3467" y="3246434"/>
            <a:ext cx="6285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cap="all" spc="150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73BAE12-D270-459D-897B-6833652BB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5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>
              <a:lumMod val="60000"/>
              <a:lumOff val="4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>
              <a:lumMod val="60000"/>
              <a:lumOff val="4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hyperlink" Target="https://www.pewresearch.org/politics/2014/06/12/political-polarization-in-the-american-public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8827F1-3359-44F6-9009-43AE2B17F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"/>
            <a:ext cx="12192001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AFAD67-5350-4773-886F-D6DD7E66DB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7346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Multi-colored toy blocks">
            <a:extLst>
              <a:ext uri="{FF2B5EF4-FFF2-40B4-BE49-F238E27FC236}">
                <a16:creationId xmlns:a16="http://schemas.microsoft.com/office/drawing/2014/main" id="{C9B92831-909E-3E20-A761-3E8BC37622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r="-2" b="15524"/>
          <a:stretch/>
        </p:blipFill>
        <p:spPr>
          <a:xfrm>
            <a:off x="20" y="-1"/>
            <a:ext cx="12189789" cy="6873457"/>
          </a:xfrm>
          <a:prstGeom prst="rect">
            <a:avLst/>
          </a:prstGeom>
          <a:ln w="12700">
            <a:noFill/>
          </a:ln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914D2BD-3C47-433D-81FE-DC6C39595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"/>
            <a:ext cx="12192000" cy="6857996"/>
            <a:chOff x="572" y="-1"/>
            <a:chExt cx="12192000" cy="6857996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3DD55E4-EA4F-4874-8B5B-6E0EAF4BBF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7" y="6276706"/>
              <a:ext cx="12189811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2950BAF-7673-4138-AEA2-DE7D368CC3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72" y="580876"/>
              <a:ext cx="12192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BE3E2B5-EA1C-415A-941A-843C7EA14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8134324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87FA3A6-E398-4576-B6B8-3328028D84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0">
              <a:off x="-2794261" y="3428956"/>
              <a:ext cx="6857912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Graphic 33">
              <a:extLst>
                <a:ext uri="{FF2B5EF4-FFF2-40B4-BE49-F238E27FC236}">
                  <a16:creationId xmlns:a16="http://schemas.microsoft.com/office/drawing/2014/main" id="{EFB597D7-65E0-476A-B9EB-3AA6ED3388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77016" y="-1"/>
              <a:ext cx="3637968" cy="580875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9" name="Graphic 33">
              <a:extLst>
                <a:ext uri="{FF2B5EF4-FFF2-40B4-BE49-F238E27FC236}">
                  <a16:creationId xmlns:a16="http://schemas.microsoft.com/office/drawing/2014/main" id="{11AA060A-BE0E-4687-8F9E-0E2955D97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305089" y="6276705"/>
              <a:ext cx="3581824" cy="581290"/>
            </a:xfrm>
            <a:custGeom>
              <a:avLst/>
              <a:gdLst>
                <a:gd name="connsiteX0" fmla="*/ 0 w 2679858"/>
                <a:gd name="connsiteY0" fmla="*/ 4953 h 434911"/>
                <a:gd name="connsiteX1" fmla="*/ 1336548 w 2679858"/>
                <a:gd name="connsiteY1" fmla="*/ 434912 h 434911"/>
                <a:gd name="connsiteX2" fmla="*/ 2679859 w 2679858"/>
                <a:gd name="connsiteY2" fmla="*/ 0 h 434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858" h="434911">
                  <a:moveTo>
                    <a:pt x="0" y="4953"/>
                  </a:moveTo>
                  <a:cubicBezTo>
                    <a:pt x="370427" y="274606"/>
                    <a:pt x="833723" y="434912"/>
                    <a:pt x="1336548" y="434912"/>
                  </a:cubicBezTo>
                  <a:cubicBezTo>
                    <a:pt x="1842326" y="434912"/>
                    <a:pt x="2308289" y="272701"/>
                    <a:pt x="2679859" y="0"/>
                  </a:cubicBezTo>
                </a:path>
              </a:pathLst>
            </a:custGeom>
            <a:noFill/>
            <a:ln w="12700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AC74705-BCE0-D742-DF6A-DE51DF1890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5662" y="3834719"/>
            <a:ext cx="7151357" cy="2387600"/>
          </a:xfrm>
        </p:spPr>
        <p:txBody>
          <a:bodyPr anchor="t">
            <a:normAutofit fontScale="90000"/>
          </a:bodyPr>
          <a:lstStyle/>
          <a:p>
            <a:r>
              <a:rPr lang="en-CA" dirty="0">
                <a:solidFill>
                  <a:srgbClr val="FFFFFF"/>
                </a:solidFill>
              </a:rPr>
              <a:t>The Increasing Political Divide in the United States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F29069-24C7-969E-FC17-18355AFE24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7" y="3834719"/>
            <a:ext cx="7151357" cy="2272483"/>
          </a:xfrm>
        </p:spPr>
        <p:txBody>
          <a:bodyPr anchor="b"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And why we should care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2E0442-F017-FD15-41EF-49EE9C301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349851" y="6968042"/>
            <a:ext cx="628533" cy="365125"/>
          </a:xfrm>
        </p:spPr>
        <p:txBody>
          <a:bodyPr/>
          <a:lstStyle/>
          <a:p>
            <a:fld id="{273BAE12-D270-459D-897B-6833652BB16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6850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9E16F-D470-F51C-6A37-7FD5B09E0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 and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0D09A-0371-D7F1-CCB3-A3BA586B2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300000"/>
              </a:lnSpc>
              <a:buFont typeface="+mj-lt"/>
              <a:buAutoNum type="arabicParenR"/>
            </a:pPr>
            <a:r>
              <a:rPr lang="en-CA" dirty="0"/>
              <a:t>America has become increasingly polarized over time</a:t>
            </a:r>
          </a:p>
          <a:p>
            <a:pPr marL="342900" indent="-342900">
              <a:lnSpc>
                <a:spcPct val="300000"/>
              </a:lnSpc>
              <a:buFont typeface="+mj-lt"/>
              <a:buAutoNum type="arabicParenR"/>
            </a:pPr>
            <a:r>
              <a:rPr lang="en-CA" dirty="0"/>
              <a:t>How this affects us (and why we should care)</a:t>
            </a:r>
          </a:p>
          <a:p>
            <a:pPr marL="342900" indent="-342900">
              <a:lnSpc>
                <a:spcPct val="300000"/>
              </a:lnSpc>
              <a:buFont typeface="+mj-lt"/>
              <a:buAutoNum type="arabicParenR"/>
            </a:pPr>
            <a:r>
              <a:rPr lang="en-CA" dirty="0"/>
              <a:t>Funny tables to show the danger</a:t>
            </a:r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34B3B-FD37-FE6C-3BE3-A2311330D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513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5B9AF-D24C-301B-6B6F-E0DC09742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America’s Polarization Over Time</a:t>
            </a:r>
          </a:p>
        </p:txBody>
      </p:sp>
      <p:pic>
        <p:nvPicPr>
          <p:cNvPr id="7" name="Content Placeholder 6" descr="Cartoon donkeys wearing hats and boxing gloves">
            <a:extLst>
              <a:ext uri="{FF2B5EF4-FFF2-40B4-BE49-F238E27FC236}">
                <a16:creationId xmlns:a16="http://schemas.microsoft.com/office/drawing/2014/main" id="{2A32DD63-6732-1CB7-9733-07C0C3A4F73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43138"/>
            <a:ext cx="5181600" cy="3886200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5FD8EE-B9C5-B721-154A-C0F31CF746D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300000"/>
              </a:lnSpc>
            </a:pPr>
            <a:r>
              <a:rPr lang="en-CA" dirty="0"/>
              <a:t>The US has become increasingly polarized.</a:t>
            </a:r>
          </a:p>
          <a:p>
            <a:pPr>
              <a:lnSpc>
                <a:spcPct val="300000"/>
              </a:lnSpc>
            </a:pPr>
            <a:r>
              <a:rPr lang="en-CA" dirty="0"/>
              <a:t>Political discourse has become more hostile</a:t>
            </a:r>
          </a:p>
          <a:p>
            <a:pPr>
              <a:lnSpc>
                <a:spcPct val="300000"/>
              </a:lnSpc>
            </a:pPr>
            <a:r>
              <a:rPr lang="en-CA" dirty="0"/>
              <a:t>America will soon reach a breaking point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177FFE-FC7E-2D2E-2FE4-633724AA5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285757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F7D0239-36DB-8D22-FE0A-2CBB0E80C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happens now?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FFF5A1-E48F-19A7-53D3-B753BFB89C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How this Effects Us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414AF28-D962-C02B-D8BB-6F63839CBB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CA" dirty="0"/>
              <a:t>As the US radicalizes, we follow suit</a:t>
            </a:r>
          </a:p>
          <a:p>
            <a:pPr>
              <a:lnSpc>
                <a:spcPct val="200000"/>
              </a:lnSpc>
            </a:pPr>
            <a:r>
              <a:rPr lang="en-CA" dirty="0"/>
              <a:t>This effects how we conduct our politics</a:t>
            </a:r>
          </a:p>
          <a:p>
            <a:pPr>
              <a:lnSpc>
                <a:spcPct val="200000"/>
              </a:lnSpc>
            </a:pPr>
            <a:r>
              <a:rPr lang="en-CA" dirty="0"/>
              <a:t>Our relationship is affected based on radicalization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644025C-AAF8-12F5-04ED-2A7B2AF6E5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/>
              <a:t>Why We should care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E84F913-9776-E06D-F66F-27F2C9A12E2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lnSpc>
                <a:spcPct val="300000"/>
              </a:lnSpc>
            </a:pPr>
            <a:r>
              <a:rPr lang="en-CA" dirty="0"/>
              <a:t>We have an example of the effects of radicalization</a:t>
            </a:r>
          </a:p>
          <a:p>
            <a:pPr>
              <a:lnSpc>
                <a:spcPct val="300000"/>
              </a:lnSpc>
            </a:pPr>
            <a:r>
              <a:rPr lang="en-CA" dirty="0"/>
              <a:t>We share our entire land border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3BD2B3-F437-5F7C-519B-A08AFFFC8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659717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39FF0C81-CD6C-14C0-E975-006877AC1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Graphs and Charts(with references)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443E021B-7527-6BC5-45F4-85DA5ECE5A8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603421"/>
            <a:ext cx="5181600" cy="3165633"/>
          </a:xfrm>
          <a:prstGeom prst="rect">
            <a:avLst/>
          </a:prstGeom>
        </p:spPr>
      </p:pic>
      <p:pic>
        <p:nvPicPr>
          <p:cNvPr id="12" name="Content Placeholder 11">
            <a:hlinkClick r:id="rId4"/>
            <a:extLst>
              <a:ext uri="{FF2B5EF4-FFF2-40B4-BE49-F238E27FC236}">
                <a16:creationId xmlns:a16="http://schemas.microsoft.com/office/drawing/2014/main" id="{A7A41C8A-F94C-9C56-7741-397519A6E87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172200" y="2566988"/>
            <a:ext cx="5181600" cy="32385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94DB4-4410-DC0D-5B80-68F9969A5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3BAE12-D270-459D-897B-6833652BB167}" type="slidenum">
              <a:rPr lang="en-US" smtClean="0"/>
              <a:t>5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B7B3D1-A3C7-FC59-FAE5-021508BA07E3}"/>
              </a:ext>
            </a:extLst>
          </p:cNvPr>
          <p:cNvSpPr txBox="1"/>
          <p:nvPr/>
        </p:nvSpPr>
        <p:spPr>
          <a:xfrm>
            <a:off x="6172200" y="5807630"/>
            <a:ext cx="518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>
                <a:hlinkClick r:id="rId4"/>
              </a:rPr>
              <a:t>https://www.pewresearch.org/politics/2014/06/12/political-polarization-in-the-american-public/</a:t>
            </a:r>
            <a:endParaRPr lang="en-CA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4B8064-EC2E-448E-8BC3-14E5546CE459}"/>
              </a:ext>
            </a:extLst>
          </p:cNvPr>
          <p:cNvSpPr txBox="1"/>
          <p:nvPr/>
        </p:nvSpPr>
        <p:spPr>
          <a:xfrm>
            <a:off x="914400" y="5805488"/>
            <a:ext cx="5105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4"/>
              </a:rPr>
              <a:t>Political Polarization in the American Public | Pew Research Center</a:t>
            </a:r>
            <a:endParaRPr lang="en-CA" sz="1200" dirty="0"/>
          </a:p>
        </p:txBody>
      </p:sp>
    </p:spTree>
    <p:extLst>
      <p:ext uri="{BB962C8B-B14F-4D97-AF65-F5344CB8AC3E}">
        <p14:creationId xmlns:p14="http://schemas.microsoft.com/office/powerpoint/2010/main" val="18370810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ArchVTI">
  <a:themeElements>
    <a:clrScheme name="AnalogousFromDarkSeedLeftStep">
      <a:dk1>
        <a:srgbClr val="000000"/>
      </a:dk1>
      <a:lt1>
        <a:srgbClr val="FFFFFF"/>
      </a:lt1>
      <a:dk2>
        <a:srgbClr val="263B22"/>
      </a:dk2>
      <a:lt2>
        <a:srgbClr val="E8E2E2"/>
      </a:lt2>
      <a:accent1>
        <a:srgbClr val="21B2B9"/>
      </a:accent1>
      <a:accent2>
        <a:srgbClr val="14B87C"/>
      </a:accent2>
      <a:accent3>
        <a:srgbClr val="21BA42"/>
      </a:accent3>
      <a:accent4>
        <a:srgbClr val="35B914"/>
      </a:accent4>
      <a:accent5>
        <a:srgbClr val="7AB11F"/>
      </a:accent5>
      <a:accent6>
        <a:srgbClr val="AAA512"/>
      </a:accent6>
      <a:hlink>
        <a:srgbClr val="5A8E2F"/>
      </a:hlink>
      <a:folHlink>
        <a:srgbClr val="7F7F7F"/>
      </a:folHlink>
    </a:clrScheme>
    <a:fontScheme name="Custom 16">
      <a:majorFont>
        <a:latin typeface="Footlight MT Ligh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VTI" id="{23FE938F-4DF0-4C94-8546-C2AC6D26660D}" vid="{62E62DA1-385F-4EE3-8841-58A87FAE206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292</Words>
  <Application>Microsoft Office PowerPoint</Application>
  <PresentationFormat>Widescreen</PresentationFormat>
  <Paragraphs>43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Arial</vt:lpstr>
      <vt:lpstr>Avenir Next LT Pro</vt:lpstr>
      <vt:lpstr>Footlight MT Light</vt:lpstr>
      <vt:lpstr>ArchVTI</vt:lpstr>
      <vt:lpstr>The Increasing Political Divide in the United States</vt:lpstr>
      <vt:lpstr>Introduction and Overview</vt:lpstr>
      <vt:lpstr>America’s Polarization Over Time</vt:lpstr>
      <vt:lpstr>What happens now?</vt:lpstr>
      <vt:lpstr>Graphs and Charts(with references)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Increasing Political Divide in the United States</dc:title>
  <dc:creator>Zachary Brinkmann</dc:creator>
  <cp:lastModifiedBy>Zachary Brinkmann</cp:lastModifiedBy>
  <cp:revision>3</cp:revision>
  <dcterms:created xsi:type="dcterms:W3CDTF">2024-05-21T05:08:49Z</dcterms:created>
  <dcterms:modified xsi:type="dcterms:W3CDTF">2024-05-21T05:52:13Z</dcterms:modified>
</cp:coreProperties>
</file>

<file path=docProps/thumbnail.jpeg>
</file>